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aleway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5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Lato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aleway-bold.fntdata"/><Relationship Id="rId14" Type="http://schemas.openxmlformats.org/officeDocument/2006/relationships/slide" Target="slides/slide9.xml"/><Relationship Id="rId36" Type="http://schemas.openxmlformats.org/officeDocument/2006/relationships/font" Target="fonts/Raleway-regular.fntdata"/><Relationship Id="rId17" Type="http://schemas.openxmlformats.org/officeDocument/2006/relationships/slide" Target="slides/slide12.xml"/><Relationship Id="rId39" Type="http://schemas.openxmlformats.org/officeDocument/2006/relationships/font" Target="fonts/Raleway-boldItalic.fntdata"/><Relationship Id="rId16" Type="http://schemas.openxmlformats.org/officeDocument/2006/relationships/slide" Target="slides/slide11.xml"/><Relationship Id="rId38" Type="http://schemas.openxmlformats.org/officeDocument/2006/relationships/font" Target="fonts/Raleway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6442148a8e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6442148a8e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447a44e43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447a44e43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6442148a8e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6442148a8e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6442148a8e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6442148a8e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6442148a8e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6442148a8e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6442148a8e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6442148a8e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6442148a8e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6442148a8e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442148a8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442148a8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6442148a8e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6442148a8e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6442148a8e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6442148a8e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442148a8e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442148a8e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6442148a8e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6442148a8e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6447a44e43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6447a44e43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6447a44e43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6447a44e43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6447a44e43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6447a44e43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6447a44e43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6447a44e43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447a44e43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447a44e43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a8e5c138d4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a8e5c138d4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6442148a8e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6442148a8e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6447a44e43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6447a44e43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a8f03981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a8f03981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6447a44e4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6447a44e4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6442148a8e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6442148a8e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442148a8e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6442148a8e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447a44e43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447a44e43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442148a8e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442148a8e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6442148a8e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6442148a8e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a8e5c138d4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a8e5c138d4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447a44e43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447a44e43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hyperlink" Target="https://www.researchgate.net/publication/325137356/figure/fig2/AS:670371271413777@1536840374533/llustration-of-the-network-architecture-of-VGG-19-model-conv-means-convolution-FC-means.jpg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hyperlink" Target="https://www.researchgate.net/publication/358042365/figure/fig3/AS:1115416558608385@1642947439103/The-architecture-of-DenseNet121-with-Dense-block-D-Transition-blocks-T-and-Dense.png" TargetMode="External"/><Relationship Id="rId5" Type="http://schemas.openxmlformats.org/officeDocument/2006/relationships/hyperlink" Target="https://www.researchgate.net/publication/358042365/figure/fig3/AS:1115416558608385@1642947439103/The-architecture-of-DenseNet121-with-Dense-block-D-Transition-blocks-T-and-Dense.png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hyperlink" Target="https://www.researchgate.net/publication/359936702/figure/fig4/AS:1144617466634242@1649909478350/The-architecture-of-DenseNet-169-used-to-implement-the-proposed-method.png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Relationship Id="rId4" Type="http://schemas.openxmlformats.org/officeDocument/2006/relationships/hyperlink" Target="https://www.researchgate.net/publication/345757036/figure/fig5/AS:956888292282370@1605151355988/ResNet152-v2-Architecture-and-its-Residual-Unit.ppm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doi.org/10.1016/j.dib.2021.107068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github.com/Goutham24/Diabetic-Retionapthy-Detection.git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hyperlink" Target="https://shanbomeye.com/diabetic-eye-disease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80">
                <a:latin typeface="Times New Roman"/>
                <a:ea typeface="Times New Roman"/>
                <a:cs typeface="Times New Roman"/>
                <a:sym typeface="Times New Roman"/>
              </a:rPr>
              <a:t>DETECTION ANALYSIS OF DIABETIC RETINOPATHY </a:t>
            </a:r>
            <a:endParaRPr sz="258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1347800" y="3782500"/>
            <a:ext cx="7688100" cy="12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85200C"/>
                </a:solidFill>
                <a:latin typeface="Raleway"/>
                <a:ea typeface="Raleway"/>
                <a:cs typeface="Raleway"/>
                <a:sym typeface="Raleway"/>
              </a:rPr>
              <a:t>Dinesh Goutham Gandla : UC05573 </a:t>
            </a:r>
            <a:endParaRPr b="1" sz="1200">
              <a:solidFill>
                <a:srgbClr val="85200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85200C"/>
                </a:solidFill>
                <a:latin typeface="Raleway"/>
                <a:ea typeface="Raleway"/>
                <a:cs typeface="Raleway"/>
                <a:sym typeface="Raleway"/>
              </a:rPr>
              <a:t>Sai Sujith Reddy Chagam : XF15736 </a:t>
            </a:r>
            <a:endParaRPr b="1" sz="1200">
              <a:solidFill>
                <a:srgbClr val="85200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85200C"/>
                </a:solidFill>
                <a:latin typeface="Raleway"/>
                <a:ea typeface="Raleway"/>
                <a:cs typeface="Raleway"/>
                <a:sym typeface="Raleway"/>
              </a:rPr>
              <a:t>Akhileshwar Rao Emmanani : NI74131</a:t>
            </a:r>
            <a:endParaRPr b="1" sz="1200">
              <a:solidFill>
                <a:srgbClr val="8520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29450" y="577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MORPHOLOGICAL OPERATIONS</a:t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727650" y="1496775"/>
            <a:ext cx="7688700" cy="3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Morphological Operations</a:t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-"/>
            </a:pPr>
            <a:r>
              <a:rPr lang="en" sz="1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blur</a:t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-"/>
            </a:pPr>
            <a:r>
              <a:rPr lang="en" sz="1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Threshold</a:t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-"/>
            </a:pPr>
            <a:r>
              <a:rPr lang="en" sz="1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 contours</a:t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-"/>
            </a:pPr>
            <a:r>
              <a:rPr lang="en" sz="1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Cropping and resizing the images</a:t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Char char="●"/>
            </a:pPr>
            <a:r>
              <a:t/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934850" y="616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MORPHOLOGICAL OPERATIONS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622350" y="1477300"/>
            <a:ext cx="7899300" cy="29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first step is to convert the RGB images to Grayscale images.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blur :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smoothing operation that reduces noise and removes small details from the image.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hresholding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the help of the threshold we find high-intensity and low-intensity pixel values to get the coordinates of the image.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 the contours of the image, we then crop and resize the image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0650" y="3200800"/>
            <a:ext cx="3782725" cy="184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727650" y="588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CLAHE</a:t>
            </a:r>
            <a:endParaRPr/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325400" y="1440300"/>
            <a:ext cx="6187500" cy="33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CLAHE stands for Contrast Limited Adaptive Histogram Equalization. </a:t>
            </a:r>
            <a:endParaRPr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Enhances the contrast of an image by redistributing the intensity values in the image</a:t>
            </a:r>
            <a:endParaRPr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b="1"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 Overview:</a:t>
            </a:r>
            <a:endParaRPr b="1"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6863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33"/>
              <a:buFont typeface="Times New Roman"/>
              <a:buChar char="●"/>
            </a:pPr>
            <a:r>
              <a:rPr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 RGB to LAB color space.</a:t>
            </a:r>
            <a:endParaRPr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686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33"/>
              <a:buFont typeface="Times New Roman"/>
              <a:buChar char="●"/>
            </a:pPr>
            <a:r>
              <a:rPr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Flatten luminance channel for grayscale input.</a:t>
            </a:r>
            <a:endParaRPr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686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33"/>
              <a:buFont typeface="Times New Roman"/>
              <a:buChar char="●"/>
            </a:pPr>
            <a:r>
              <a:rPr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Apply CLAHE algorithm for adaptive contrast enhancement.</a:t>
            </a:r>
            <a:endParaRPr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686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33"/>
              <a:buFont typeface="Times New Roman"/>
              <a:buChar char="●"/>
            </a:pPr>
            <a:r>
              <a:rPr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 processed luminance with original color channels.</a:t>
            </a:r>
            <a:endParaRPr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686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33"/>
              <a:buFont typeface="Times New Roman"/>
              <a:buChar char="●"/>
            </a:pPr>
            <a:r>
              <a:rPr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 LAB back to RGB for final output.</a:t>
            </a:r>
            <a:endParaRPr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b="1"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Benefits:</a:t>
            </a:r>
            <a:r>
              <a:rPr lang="en" sz="123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Improved visualization for better analysis, enhanced contrast aids in diagnosing diabetic retinopathy.</a:t>
            </a:r>
            <a:endParaRPr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358"/>
              <a:buNone/>
            </a:pPr>
            <a:r>
              <a:t/>
            </a:r>
            <a:endParaRPr sz="1232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4575" y="2105325"/>
            <a:ext cx="3482899" cy="175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477" y="790200"/>
            <a:ext cx="3917526" cy="399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6950" y="790200"/>
            <a:ext cx="3792050" cy="399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7276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MEDIAN BLUR AND MASKING</a:t>
            </a:r>
            <a:endParaRPr/>
          </a:p>
        </p:txBody>
      </p:sp>
      <p:sp>
        <p:nvSpPr>
          <p:cNvPr id="172" name="Google Shape;172;p26"/>
          <p:cNvSpPr txBox="1"/>
          <p:nvPr>
            <p:ph idx="1" type="body"/>
          </p:nvPr>
        </p:nvSpPr>
        <p:spPr>
          <a:xfrm>
            <a:off x="51575" y="1492750"/>
            <a:ext cx="4955100" cy="35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5"/>
              <a:buFont typeface="Times New Roman"/>
              <a:buChar char="●"/>
            </a:pPr>
            <a:r>
              <a:rPr lang="en" sz="13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CLAHE procedures may introduce noise impacting image accuracy.</a:t>
            </a:r>
            <a:endParaRPr sz="132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5"/>
              <a:buFont typeface="Times New Roman"/>
              <a:buChar char="●"/>
            </a:pPr>
            <a:r>
              <a:rPr lang="en" sz="13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Median Blur Eliminate noise while retaining edges and features.</a:t>
            </a:r>
            <a:endParaRPr sz="132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5"/>
              <a:buFont typeface="Times New Roman"/>
              <a:buChar char="●"/>
            </a:pPr>
            <a:r>
              <a:rPr lang="en" sz="13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Replace pixels with median values from neighbors.</a:t>
            </a:r>
            <a:endParaRPr sz="132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5"/>
              <a:buFont typeface="Times New Roman"/>
              <a:buChar char="●"/>
            </a:pPr>
            <a:r>
              <a:rPr lang="en" sz="13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Removes noise without substantial blurring.</a:t>
            </a:r>
            <a:endParaRPr sz="132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273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5"/>
              <a:buFont typeface="Times New Roman"/>
              <a:buChar char="●"/>
            </a:pPr>
            <a:r>
              <a:rPr lang="en" sz="13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masking certain areas of an image, we can focus on specific details and enhance the overall visual impact of the image.</a:t>
            </a:r>
            <a:endParaRPr sz="132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22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9150" y="1840025"/>
            <a:ext cx="4071550" cy="22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727650" y="582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693200" y="1659525"/>
            <a:ext cx="7836300" cy="28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Following are the Models which we are going to use for the research purpose: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Simple CNN Model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VGG19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 DenseNet169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 DenseNet121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ResNet152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727650" y="633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CNN MODEL</a:t>
            </a:r>
            <a:endParaRPr/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727650" y="1488375"/>
            <a:ext cx="7688700" cy="32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Designed Custom CNN model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-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Incorporates a Convolutional Neural Network (CNN) architecture with a total of 10 layers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-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consists of 6 convolution layers, 7  dense layers, 4 MaxPool layers and 1 SoftMax layer.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-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Utilizing 3x3 filters with a stride of 1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-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Max-pooling layers using 2x2 filters with a stride of 2.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-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didn’t get promising results with this model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669550" y="608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91" name="Google Shape;1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400" y="1350375"/>
            <a:ext cx="5520076" cy="305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9"/>
          <p:cNvSpPr txBox="1"/>
          <p:nvPr/>
        </p:nvSpPr>
        <p:spPr>
          <a:xfrm>
            <a:off x="2028300" y="4509800"/>
            <a:ext cx="2380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Loss and Accuracy graphs of CNN MODEL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3" name="Google Shape;19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5625" y="1451275"/>
            <a:ext cx="3111226" cy="27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 txBox="1"/>
          <p:nvPr/>
        </p:nvSpPr>
        <p:spPr>
          <a:xfrm>
            <a:off x="6592400" y="4443600"/>
            <a:ext cx="2105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Results of CNN MODEL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729450" y="591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VGG-19</a:t>
            </a:r>
            <a:endParaRPr/>
          </a:p>
        </p:txBody>
      </p:sp>
      <p:sp>
        <p:nvSpPr>
          <p:cNvPr id="200" name="Google Shape;200;p30"/>
          <p:cNvSpPr txBox="1"/>
          <p:nvPr>
            <p:ph idx="1" type="body"/>
          </p:nvPr>
        </p:nvSpPr>
        <p:spPr>
          <a:xfrm>
            <a:off x="130200" y="1300850"/>
            <a:ext cx="4551000" cy="3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VGG19 is a variant of VGG model which in short consists of 19 layers.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consists of 16 convolution layers, 3 Fully connected layer, 5 MaxPool layers and 1 SoftMax layer.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fully connected layers have 4096 units each, concluding with a softmax layer for classification.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also maintains the consistency of using 3x3 filter with stride 1 and padding and maxpool layer of 2x2 filter of stride 2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VGG-19's additional layers enable deeper feature extraction, potentially capturing more intricate patterns in data.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1" name="Google Shape;2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8575" y="1395000"/>
            <a:ext cx="3953374" cy="2755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/>
          <p:nvPr/>
        </p:nvSpPr>
        <p:spPr>
          <a:xfrm>
            <a:off x="6102025" y="4296250"/>
            <a:ext cx="21996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Architecture of VGG-19</a:t>
            </a:r>
            <a:endParaRPr b="1"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source</a:t>
            </a:r>
            <a:endParaRPr sz="1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/>
          <p:nvPr>
            <p:ph type="title"/>
          </p:nvPr>
        </p:nvSpPr>
        <p:spPr>
          <a:xfrm>
            <a:off x="772250" y="642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08" name="Google Shape;2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200" y="1558525"/>
            <a:ext cx="4798075" cy="263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/>
          <p:cNvPicPr preferRelativeResize="0"/>
          <p:nvPr/>
        </p:nvPicPr>
        <p:blipFill rotWithShape="1">
          <a:blip r:embed="rId4">
            <a:alphaModFix/>
          </a:blip>
          <a:srcRect b="0" l="5274" r="5014" t="0"/>
          <a:stretch/>
        </p:blipFill>
        <p:spPr>
          <a:xfrm>
            <a:off x="5511050" y="1558525"/>
            <a:ext cx="3310449" cy="248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 txBox="1"/>
          <p:nvPr/>
        </p:nvSpPr>
        <p:spPr>
          <a:xfrm>
            <a:off x="1203050" y="4405475"/>
            <a:ext cx="2524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Loss and Accuracy graphs of VGG-19 MODEL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31"/>
          <p:cNvSpPr txBox="1"/>
          <p:nvPr/>
        </p:nvSpPr>
        <p:spPr>
          <a:xfrm>
            <a:off x="6295725" y="4421625"/>
            <a:ext cx="1748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Results of VGG19 MODEL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70450" y="5531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111275" y="1490600"/>
            <a:ext cx="5562900" cy="3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Diabetic retinopathy is a critical complication of diabetes, directly affecting the retina and causing severe vision impairment.  It specifically targets the retina, the critical part responsible for vision.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Consequences:</a:t>
            </a:r>
            <a:endParaRPr b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Causes extensive damage to blood vessels within the retina.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in blockages, leakage, and abnormal blood vessel growth.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Vision Implications:</a:t>
            </a:r>
            <a:endParaRPr b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Leads to bleeding, scarring, and permanent vision loss.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Diabetic macular edema (DME), involving the central retina, is a common cause of irreversible vision damage.</a:t>
            </a:r>
            <a:endParaRPr b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3150" y="1721675"/>
            <a:ext cx="2966350" cy="287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727650" y="608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DENSNET-121</a:t>
            </a:r>
            <a:endParaRPr/>
          </a:p>
        </p:txBody>
      </p:sp>
      <p:sp>
        <p:nvSpPr>
          <p:cNvPr id="217" name="Google Shape;217;p32"/>
          <p:cNvSpPr txBox="1"/>
          <p:nvPr>
            <p:ph idx="1" type="body"/>
          </p:nvPr>
        </p:nvSpPr>
        <p:spPr>
          <a:xfrm>
            <a:off x="128375" y="1386400"/>
            <a:ext cx="5391600" cy="3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-294674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89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DenseNet-121 is a convolutional neural network architecture renowned for its connectivity pattern.</a:t>
            </a:r>
            <a:endParaRPr sz="189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4674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89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comprises 121 layers, characterized by dense connections between layers.</a:t>
            </a:r>
            <a:endParaRPr sz="189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4674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89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network architecture incorporates four dense blocks, each with multiple convolutional layers.</a:t>
            </a:r>
            <a:endParaRPr sz="189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4674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89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DenseNet-121's unique feature is its dense connectivity, where each layer receives direct inputs from all preceding layers.</a:t>
            </a:r>
            <a:endParaRPr sz="189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4674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89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architecture reduces the vanishing-gradient problem, encourages feature reuse, and facilitates information flow throughout the network.</a:t>
            </a:r>
            <a:endParaRPr sz="189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4674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89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culminates in a global average pooling layer and a softmax layer for classification.</a:t>
            </a:r>
            <a:endParaRPr sz="189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8" name="Google Shape;21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2750" y="1433150"/>
            <a:ext cx="3294925" cy="270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2"/>
          <p:cNvSpPr txBox="1"/>
          <p:nvPr/>
        </p:nvSpPr>
        <p:spPr>
          <a:xfrm>
            <a:off x="5708350" y="4279125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Architecture of DensNet121 </a:t>
            </a:r>
            <a:endParaRPr b="1"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s</a:t>
            </a:r>
            <a:r>
              <a:rPr lang="en" sz="1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ource</a:t>
            </a:r>
            <a:r>
              <a:rPr lang="en" sz="10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669525" y="616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25" name="Google Shape;22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51750"/>
            <a:ext cx="5439124" cy="254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9225" y="1954025"/>
            <a:ext cx="3137575" cy="2039376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3"/>
          <p:cNvSpPr txBox="1"/>
          <p:nvPr/>
        </p:nvSpPr>
        <p:spPr>
          <a:xfrm>
            <a:off x="1705800" y="4348550"/>
            <a:ext cx="276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Loss and Accuracy graphs of DensNet121 MODEL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33"/>
          <p:cNvSpPr txBox="1"/>
          <p:nvPr/>
        </p:nvSpPr>
        <p:spPr>
          <a:xfrm>
            <a:off x="6295775" y="4258975"/>
            <a:ext cx="2214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Results o</a:t>
            </a: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f DensNet121 MODEL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806475" y="599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DENSNET-169</a:t>
            </a:r>
            <a:endParaRPr/>
          </a:p>
        </p:txBody>
      </p:sp>
      <p:sp>
        <p:nvSpPr>
          <p:cNvPr id="234" name="Google Shape;234;p34"/>
          <p:cNvSpPr txBox="1"/>
          <p:nvPr>
            <p:ph idx="1" type="body"/>
          </p:nvPr>
        </p:nvSpPr>
        <p:spPr>
          <a:xfrm>
            <a:off x="145500" y="1309400"/>
            <a:ext cx="4426500" cy="3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5117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5"/>
              <a:buFont typeface="Times New Roman"/>
              <a:buChar char="●"/>
            </a:pPr>
            <a:r>
              <a:rPr lang="en" sz="120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DenseNet-169 extends the concept of dense connectivity seen in DenseNet-121, comprising 169 layers.</a:t>
            </a:r>
            <a:endParaRPr sz="120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5117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5"/>
              <a:buFont typeface="Times New Roman"/>
              <a:buChar char="●"/>
            </a:pPr>
            <a:r>
              <a:rPr lang="en" sz="120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features a more complex architecture, including additional dense blocks and growth in the number of convolutional layers.</a:t>
            </a:r>
            <a:endParaRPr sz="120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5117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5"/>
              <a:buFont typeface="Times New Roman"/>
              <a:buChar char="●"/>
            </a:pPr>
            <a:r>
              <a:rPr lang="en" sz="120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its dense connections, DenseNet-169 allows for improved information flow and gradient propagation.</a:t>
            </a:r>
            <a:endParaRPr sz="120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5117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5"/>
              <a:buFont typeface="Times New Roman"/>
              <a:buChar char="●"/>
            </a:pPr>
            <a:r>
              <a:rPr lang="en" sz="120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network's increased depth enhances its capability to capture intricate features in various datasets.</a:t>
            </a:r>
            <a:endParaRPr sz="120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5117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5"/>
              <a:buFont typeface="Times New Roman"/>
              <a:buChar char="●"/>
            </a:pPr>
            <a:r>
              <a:rPr lang="en" sz="120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Similar to DenseNet-121, it also ends with a global average pooling layer followed by a softmax layer for classification.</a:t>
            </a:r>
            <a:endParaRPr sz="1205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5" name="Google Shape;2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4250" y="1721250"/>
            <a:ext cx="4082276" cy="276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4"/>
          <p:cNvSpPr txBox="1"/>
          <p:nvPr/>
        </p:nvSpPr>
        <p:spPr>
          <a:xfrm>
            <a:off x="5631325" y="4483500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Architecture of DensNet169</a:t>
            </a:r>
            <a:endParaRPr b="1"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source</a:t>
            </a:r>
            <a:endParaRPr sz="1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/>
          <p:nvPr>
            <p:ph type="title"/>
          </p:nvPr>
        </p:nvSpPr>
        <p:spPr>
          <a:xfrm>
            <a:off x="797925" y="599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42" name="Google Shape;24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350" y="1643175"/>
            <a:ext cx="5487074" cy="26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0324" y="1951350"/>
            <a:ext cx="3190776" cy="195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5"/>
          <p:cNvSpPr txBox="1"/>
          <p:nvPr/>
        </p:nvSpPr>
        <p:spPr>
          <a:xfrm>
            <a:off x="1857575" y="4500325"/>
            <a:ext cx="276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Loss and Accuracy graphs of DensNet169 MODEL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5" name="Google Shape;245;p35"/>
          <p:cNvSpPr txBox="1"/>
          <p:nvPr/>
        </p:nvSpPr>
        <p:spPr>
          <a:xfrm>
            <a:off x="6560221" y="4382250"/>
            <a:ext cx="2024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Results of DensNet169 MODEL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/>
          <p:nvPr>
            <p:ph type="title"/>
          </p:nvPr>
        </p:nvSpPr>
        <p:spPr>
          <a:xfrm>
            <a:off x="729450" y="6254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RESNET-152</a:t>
            </a:r>
            <a:endParaRPr/>
          </a:p>
        </p:txBody>
      </p:sp>
      <p:sp>
        <p:nvSpPr>
          <p:cNvPr id="251" name="Google Shape;251;p36"/>
          <p:cNvSpPr txBox="1"/>
          <p:nvPr>
            <p:ph idx="1" type="body"/>
          </p:nvPr>
        </p:nvSpPr>
        <p:spPr>
          <a:xfrm>
            <a:off x="0" y="1249450"/>
            <a:ext cx="5269800" cy="38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54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0"/>
              <a:buFont typeface="Times New Roman"/>
              <a:buChar char="●"/>
            </a:pPr>
            <a:r>
              <a:rPr lang="en" sz="121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ResNet-152 is a deep convolutional neural network known for its residual learning framework.</a:t>
            </a:r>
            <a:endParaRPr sz="121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54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0"/>
              <a:buFont typeface="Times New Roman"/>
              <a:buChar char="●"/>
            </a:pPr>
            <a:r>
              <a:rPr lang="en" sz="121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stands out due to its 152 layers, making it significantly deeper than previous architectures.</a:t>
            </a:r>
            <a:endParaRPr sz="121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54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0"/>
              <a:buFont typeface="Times New Roman"/>
              <a:buChar char="●"/>
            </a:pPr>
            <a:r>
              <a:rPr lang="en" sz="121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ResNet-152 innovates with residual blocks featuring shortcut connections that facilitate direct gradient flow, addressing vanishing/exploding gradient issues in deep networks.</a:t>
            </a:r>
            <a:endParaRPr sz="121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54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0"/>
              <a:buFont typeface="Times New Roman"/>
              <a:buChar char="●"/>
            </a:pPr>
            <a:r>
              <a:rPr lang="en" sz="121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skip connections in ResNet-152 facilitate the training of extremely deep networks by mitigating degradation issues.</a:t>
            </a:r>
            <a:endParaRPr sz="121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54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0"/>
              <a:buFont typeface="Times New Roman"/>
              <a:buChar char="●"/>
            </a:pPr>
            <a:r>
              <a:rPr lang="en" sz="121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architecture excels in feature extraction and learning intricate patterns, making it effective in various complex tasks.</a:t>
            </a:r>
            <a:endParaRPr sz="121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54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0"/>
              <a:buFont typeface="Times New Roman"/>
              <a:buChar char="●"/>
            </a:pPr>
            <a:r>
              <a:rPr lang="en" sz="121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ResNet-152 culminates in global average pooling and a softmax layer for classification purposes.</a:t>
            </a:r>
            <a:endParaRPr sz="121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2" name="Google Shape;25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8000" y="902225"/>
            <a:ext cx="2181817" cy="3678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6"/>
          <p:cNvSpPr txBox="1"/>
          <p:nvPr/>
        </p:nvSpPr>
        <p:spPr>
          <a:xfrm>
            <a:off x="5725450" y="4580300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Architecture of ResNet152</a:t>
            </a:r>
            <a:endParaRPr b="1"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source</a:t>
            </a:r>
            <a:endParaRPr sz="1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7"/>
          <p:cNvSpPr txBox="1"/>
          <p:nvPr>
            <p:ph type="title"/>
          </p:nvPr>
        </p:nvSpPr>
        <p:spPr>
          <a:xfrm>
            <a:off x="727650" y="608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59" name="Google Shape;25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25" y="1830700"/>
            <a:ext cx="5151999" cy="261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7724" y="2140150"/>
            <a:ext cx="3563877" cy="1825594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7"/>
          <p:cNvSpPr txBox="1"/>
          <p:nvPr/>
        </p:nvSpPr>
        <p:spPr>
          <a:xfrm>
            <a:off x="1658375" y="4538275"/>
            <a:ext cx="276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Loss and Accuracy graphs of ResNet152 MODEL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p37"/>
          <p:cNvSpPr txBox="1"/>
          <p:nvPr/>
        </p:nvSpPr>
        <p:spPr>
          <a:xfrm>
            <a:off x="6287925" y="4441575"/>
            <a:ext cx="20403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Results </a:t>
            </a: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of ResNet152 MODEL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 txBox="1"/>
          <p:nvPr>
            <p:ph type="title"/>
          </p:nvPr>
        </p:nvSpPr>
        <p:spPr>
          <a:xfrm>
            <a:off x="780800" y="574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SUMMARY</a:t>
            </a:r>
            <a:endParaRPr/>
          </a:p>
        </p:txBody>
      </p:sp>
      <p:pic>
        <p:nvPicPr>
          <p:cNvPr id="268" name="Google Shape;26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6775" y="1489150"/>
            <a:ext cx="6977375" cy="31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9"/>
          <p:cNvSpPr txBox="1"/>
          <p:nvPr>
            <p:ph type="title"/>
          </p:nvPr>
        </p:nvSpPr>
        <p:spPr>
          <a:xfrm>
            <a:off x="685675" y="539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74" name="Google Shape;274;p39"/>
          <p:cNvSpPr txBox="1"/>
          <p:nvPr>
            <p:ph idx="1" type="body"/>
          </p:nvPr>
        </p:nvSpPr>
        <p:spPr>
          <a:xfrm>
            <a:off x="727475" y="1651750"/>
            <a:ext cx="7776300" cy="31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Successfully addressed diabetic retinopathy detection using a range of deep learning models.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Achieved an impressive 90% accuracy with  ResNet-152 architecture and  outperformed other models in the study. 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Experimentation focused on accuracy, precision, recall, and f1-score using five architectures. 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offer insights into architecture effectiveness and pre-processing techniques. 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Success with Resent-152 motivates further exploration of new techniques and architectures to enhance model accuracy and effectiveness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Acknowledged limitations, highlighting the need for further testing on larger datasets.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 txBox="1"/>
          <p:nvPr>
            <p:ph type="title"/>
          </p:nvPr>
        </p:nvSpPr>
        <p:spPr>
          <a:xfrm>
            <a:off x="806475" y="668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80" name="Google Shape;280;p40"/>
          <p:cNvSpPr txBox="1"/>
          <p:nvPr>
            <p:ph idx="1" type="body"/>
          </p:nvPr>
        </p:nvSpPr>
        <p:spPr>
          <a:xfrm>
            <a:off x="573400" y="1343650"/>
            <a:ext cx="7736700" cy="37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V. E. Castillo Benítez, I. Castro Matto, J. C. Mello Román, J. L. Vázquez Noguera, M. García-Torres, J. Ayala, D. P. Pinto-Roa, P. E. Gardel-Sotomayor, J. Facon, and S. A. Grillo, </a:t>
            </a: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Dataset from fundus images for the study of diabetic retinopathy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Data in Brief, vol. 36, p. 107068, Jun. 2021. doi: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https://doi.org/10.1016/j.dib.2021.107068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S. Sanjana, N. S. Shadin, and M. Farzana, “Automated diabetic retinopathy detection using transfer learning models,” in 2021 5th International Conference on Electrical Engineering a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M. Z. Atwany, A. H. Sahyoun, and M. Yaqub, “Deep learning techniques for diabetic retinopathy classification: A survey,” IEEE Access, vol. 10, pp. 28 642–28 655, 2022.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S. H. Kassani, P. H. Kassani, R. Khazaeinezhad, M. J. Wesolowski, K. A. Schneider, and R. Deters, “Diabetic retinopathy classification using a modified xception architecture,” in 2019 IEEE International Symposium on Signal Processing and Information Technology (ISSPIT), 2019, pp. 1–6.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E. V. Carrera, A. Gonz´alez, and R. Carrera, “Automated detection of diabetic retinopathy using svm,” in 2017 IEEE XXIV International Conference on Electronics, Electrical Engineering and Computing (INTERCON), 2017, pp. 1–4.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727650" y="569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684650" y="1480575"/>
            <a:ext cx="7733400" cy="28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https://github.com/Goutham24/Diabetic-Retionapthy-Detection.git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7650" y="531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STAGES OF RETINOPATHY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267300" y="1660275"/>
            <a:ext cx="8275800" cy="32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Non-Proliferative Retinopathy: </a:t>
            </a:r>
            <a:endParaRPr b="1"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Less severe form of the condition.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Cause harm to the delicate blood vessels in the retina                                    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Resulting in swelling and the leakage of fluid and blood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Proliferative Diabetic Retinopathy :</a:t>
            </a:r>
            <a:endParaRPr b="1"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Progressed form of diabetic eye disease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Neovascularization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obstruct the entire field of vision.                                                                                                </a:t>
            </a:r>
            <a:endParaRPr>
              <a:solidFill>
                <a:srgbClr val="4A86E8"/>
              </a:solidFill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350" y="1985438"/>
            <a:ext cx="3330751" cy="2584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2" name="Google Shape;102;p15"/>
          <p:cNvSpPr txBox="1"/>
          <p:nvPr/>
        </p:nvSpPr>
        <p:spPr>
          <a:xfrm>
            <a:off x="6461475" y="4561525"/>
            <a:ext cx="11040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rgbClr val="4A86E8"/>
                </a:solidFill>
                <a:latin typeface="Lato"/>
                <a:ea typeface="Lato"/>
                <a:cs typeface="Lato"/>
                <a:sym typeface="Lato"/>
              </a:rPr>
              <a:t>      </a:t>
            </a:r>
            <a:r>
              <a:rPr lang="en" sz="1300" u="sng">
                <a:solidFill>
                  <a:srgbClr val="4A86E8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5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THANK YOU</a:t>
            </a:r>
            <a:endParaRPr b="1" sz="5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72225" y="574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MOTIVATION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72225" y="1437775"/>
            <a:ext cx="7306800" cy="35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Effective medication and regular monitoring of the eyes can potentially lower the incidence of new cases of DR by up to 90%.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Screening: Manual by ophthalmologists, highly time-consuming.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of Artificial Intelligence algorithms for automated detection and classification.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Research Limitations: Less use of image pre-processing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Scarcity: Insufficient fundus defect data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Inconsistent detection rates for fundus defects, hindering accuracy.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Aiming for improved accuracy and efficiency in DR identification.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7650" y="608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40"/>
              <a:t>OBJECTIVES AND PROBLEM STATEMENT</a:t>
            </a:r>
            <a:endParaRPr sz="2540"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7650" y="1599625"/>
            <a:ext cx="7221300" cy="31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employ state-of-the-art approaches like DensNet-121 for the task of detection of diabetic retinopathy.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initialize the pre-processing by doing morphological operations to manipulate the input image accordingly yet achieve superior results.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build a model that Identifies and classifies Fundus images into 7 different defect classes.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compare the results of our modified model with those of the existing architectures to assess its effectiveness.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727650" y="725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Dataset</a:t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359450" y="1763750"/>
            <a:ext cx="4616400" cy="30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comprises 1437 retinal images exhibiting varying degrees of diabetic retinopathy.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 7 different categories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Unbalanced Dataset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acquired at the Department of Ophthalmology of the Hospital de Clínicas, Facultad de Ciencias Médicas, Universidad Nacional de Asunción, Paraguay.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Expert ophthalmologists have classified the dataset.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2725" y="1853850"/>
            <a:ext cx="3958350" cy="247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0925" y="640625"/>
            <a:ext cx="1586175" cy="112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727650" y="616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925" y="1463475"/>
            <a:ext cx="5629125" cy="337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806475" y="616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</a:rPr>
              <a:t>DATA AUGMENTATION</a:t>
            </a:r>
            <a:endParaRPr sz="2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7650" y="1633850"/>
            <a:ext cx="7688700" cy="29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16161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Introduce some noise to dataset.</a:t>
            </a:r>
            <a:endParaRPr sz="1500">
              <a:solidFill>
                <a:srgbClr val="16161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16161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 new and realistic variations of the original data.</a:t>
            </a:r>
            <a:endParaRPr sz="1500">
              <a:solidFill>
                <a:srgbClr val="16161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16161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Rotation of 40° ,horizontal flip, shear transformation and zoom transformation with the range of 15%</a:t>
            </a:r>
            <a:endParaRPr sz="1500">
              <a:solidFill>
                <a:srgbClr val="16161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16161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Ability to handle different scenarios and generalize well to unseen data.</a:t>
            </a:r>
            <a:endParaRPr sz="1500">
              <a:solidFill>
                <a:srgbClr val="16161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16161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 the performance and generalization of models trained on image data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727650" y="591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HANDLING</a:t>
            </a:r>
            <a:endParaRPr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1487225" y="1608950"/>
            <a:ext cx="6300900" cy="29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Resize all images to a standard 224x224 pixel size.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Original images were in BGR (Blue, Green, Red) format; converted to RGB for broader model compatibility.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RGB format is widely used in deep learning models.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Standardization enhances compatibility, enabling precise and efficient analysis of diabetic retinopathy.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